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98" r:id="rId4"/>
    <p:sldId id="258" r:id="rId5"/>
    <p:sldId id="284" r:id="rId6"/>
    <p:sldId id="260" r:id="rId7"/>
    <p:sldId id="285" r:id="rId8"/>
    <p:sldId id="262" r:id="rId9"/>
    <p:sldId id="286" r:id="rId10"/>
    <p:sldId id="287" r:id="rId11"/>
    <p:sldId id="288" r:id="rId12"/>
    <p:sldId id="289" r:id="rId13"/>
    <p:sldId id="290" r:id="rId14"/>
    <p:sldId id="291" r:id="rId15"/>
    <p:sldId id="292" r:id="rId16"/>
    <p:sldId id="293" r:id="rId17"/>
    <p:sldId id="294" r:id="rId18"/>
    <p:sldId id="295" r:id="rId19"/>
    <p:sldId id="296" r:id="rId20"/>
    <p:sldId id="29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4660"/>
  </p:normalViewPr>
  <p:slideViewPr>
    <p:cSldViewPr snapToGrid="0">
      <p:cViewPr varScale="1">
        <p:scale>
          <a:sx n="51" d="100"/>
          <a:sy n="51"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E9CF3-3861-4CF8-9DD1-4AA58AB5F5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08AEC3-DAEA-4933-A54B-3C9217EAC3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EB8541-D53E-4C21-83BE-361038CA4271}"/>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42279C72-F1AE-45F3-A32E-953C7F7538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9BF899-9B32-46D6-A2DA-CEA1455DAC8A}"/>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329697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2BD31-E537-4563-BBF0-B25A049D1BC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E608F5-7FF0-42A7-A1AA-CD97B3956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9E373C-D4DD-41C8-A7C7-6825B2BB9519}"/>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2E9F9741-1B54-4A86-A794-6C8BBBC166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CBF6A8-90F3-4D26-834F-3BC0B2374F8F}"/>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3013862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9BC4BC-5E09-4738-8242-2B030DDABC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87227B-BBF6-449C-981F-1BAED809F8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073560-665C-4BA0-8C20-CB8B8E4780C9}"/>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45859B49-47F2-4133-BC15-88677D418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1F2E62-5795-48AE-93AA-3999A835F250}"/>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1612658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4EA88-A163-40C2-A793-FC7B57560619}"/>
              </a:ext>
            </a:extLst>
          </p:cNvPr>
          <p:cNvSpPr>
            <a:spLocks noGrp="1"/>
          </p:cNvSpPr>
          <p:nvPr>
            <p:ph type="title"/>
          </p:nvPr>
        </p:nvSpPr>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D8F3BD6-3499-420B-909C-541601BAB862}"/>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C4CCD8-9B69-4C0B-816C-46127198CC42}"/>
              </a:ext>
            </a:extLst>
          </p:cNvPr>
          <p:cNvSpPr>
            <a:spLocks noGrp="1"/>
          </p:cNvSpPr>
          <p:nvPr>
            <p:ph type="dt" sz="half" idx="10"/>
          </p:nvPr>
        </p:nvSpPr>
        <p:spPr/>
        <p:txBody>
          <a:bodyPr/>
          <a:lstStyle/>
          <a:p>
            <a:fld id="{60C783B7-8C01-4D7D-9840-451D981686A8}" type="datetimeFigureOut">
              <a:rPr lang="en-GB" smtClean="0"/>
              <a:t>30/03/2020</a:t>
            </a:fld>
            <a:endParaRPr lang="en-GB"/>
          </a:p>
        </p:txBody>
      </p:sp>
      <p:sp>
        <p:nvSpPr>
          <p:cNvPr id="5" name="Footer Placeholder 4">
            <a:extLst>
              <a:ext uri="{FF2B5EF4-FFF2-40B4-BE49-F238E27FC236}">
                <a16:creationId xmlns:a16="http://schemas.microsoft.com/office/drawing/2014/main" id="{29E461F0-1AA4-4852-96DD-4007C22F5A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CE8B75-711E-4DE4-92D2-AF370FCE9252}"/>
              </a:ext>
            </a:extLst>
          </p:cNvPr>
          <p:cNvSpPr>
            <a:spLocks noGrp="1"/>
          </p:cNvSpPr>
          <p:nvPr>
            <p:ph type="sldNum" sz="quarter" idx="12"/>
          </p:nvPr>
        </p:nvSpPr>
        <p:spPr/>
        <p:txBody>
          <a:bodyPr/>
          <a:lstStyle/>
          <a:p>
            <a:fld id="{F9C692C7-7750-4C4E-9066-D9B29375DEFC}" type="slidenum">
              <a:rPr lang="en-GB" smtClean="0"/>
              <a:t>‹#›</a:t>
            </a:fld>
            <a:endParaRPr lang="en-GB"/>
          </a:p>
        </p:txBody>
      </p:sp>
    </p:spTree>
    <p:extLst>
      <p:ext uri="{BB962C8B-B14F-4D97-AF65-F5344CB8AC3E}">
        <p14:creationId xmlns:p14="http://schemas.microsoft.com/office/powerpoint/2010/main" val="62900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9935-E99B-458E-9025-7BCD531B1C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BB71E2-7EB3-4D24-B90E-057B500CF8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CD8384-2C70-4662-85A3-B4A78934F185}"/>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4E76E4D1-602A-43E3-9E60-22CF2D0DF9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5773C4-C7C8-4423-98A6-7C3D99BB0774}"/>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239861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65E83-F68A-4966-8085-12619E3D2C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761FDA-20D5-4225-9445-F2B5FA000E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9F2A76-6B23-458B-962D-57BE21889EF0}"/>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8BE63DE3-2A06-441C-BD2F-354B12C861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61C5E7-69A7-49D8-818B-D329E4E3E458}"/>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68125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224F4-07CD-41DB-9EAD-BECAD95998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93E648-B299-409E-AD70-E56C432B44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16CB71-FCD9-4353-AA65-713F42D7E0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9B0A9BF-5997-4F75-A589-E78F52485DF5}"/>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6" name="Footer Placeholder 5">
            <a:extLst>
              <a:ext uri="{FF2B5EF4-FFF2-40B4-BE49-F238E27FC236}">
                <a16:creationId xmlns:a16="http://schemas.microsoft.com/office/drawing/2014/main" id="{B5F6F7F0-03C3-44FE-B278-8BAE2CFBEF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BFC45-096A-40DA-9451-01ED6654B68D}"/>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199552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4CEB1-45A5-4999-8D3C-18868F5F7E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1E05A8-7F68-411F-9489-4227BA2EE7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1F4EE1-1B15-4919-9F8F-2B4A3341DF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D5A72F-41D7-4AEE-A0C4-340C11DD8F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E739C1-BAB7-4CA7-9C73-CCF3158052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04623F-E892-4DC7-813C-BDF29880075A}"/>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8" name="Footer Placeholder 7">
            <a:extLst>
              <a:ext uri="{FF2B5EF4-FFF2-40B4-BE49-F238E27FC236}">
                <a16:creationId xmlns:a16="http://schemas.microsoft.com/office/drawing/2014/main" id="{74A8651F-5A47-4ACB-9B6C-E5943B9D90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C9314-B6AF-404A-B76F-32BB1A1886F3}"/>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37100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FA738-21FA-4016-8E0B-5E34664D440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EDC724B-061C-47EC-824F-EF7F8370DCE4}"/>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4" name="Footer Placeholder 3">
            <a:extLst>
              <a:ext uri="{FF2B5EF4-FFF2-40B4-BE49-F238E27FC236}">
                <a16:creationId xmlns:a16="http://schemas.microsoft.com/office/drawing/2014/main" id="{1C7E8211-6D6E-48C3-83D0-EFD64A861D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1B75CC-2BA5-43B2-98EF-40F4853DA9E9}"/>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246898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535DE2-3457-467D-AE38-F9475D0D585C}"/>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3" name="Footer Placeholder 2">
            <a:extLst>
              <a:ext uri="{FF2B5EF4-FFF2-40B4-BE49-F238E27FC236}">
                <a16:creationId xmlns:a16="http://schemas.microsoft.com/office/drawing/2014/main" id="{3093138B-A954-467A-B4A1-2796E52D92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8D28325-8D6F-48C3-9046-518A36908E4C}"/>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356552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27110-021F-4CB5-9121-B1FB655280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B3D567-FA5C-4F07-BB43-57454807F9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4EF4C2-97B1-4F19-BFEC-369258C6A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84266B-FAD7-437C-A7E1-845809537956}"/>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6" name="Footer Placeholder 5">
            <a:extLst>
              <a:ext uri="{FF2B5EF4-FFF2-40B4-BE49-F238E27FC236}">
                <a16:creationId xmlns:a16="http://schemas.microsoft.com/office/drawing/2014/main" id="{BEC77E1A-3F58-42EB-9939-1E15EF1DBF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BB21A4-C927-4242-A5C3-2D97E5B8B6E0}"/>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149435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44237-48E9-4DA5-B69E-017EE10D2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3E9584-49A2-422D-8ACA-F7AD56653F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2EF13D0-2F48-4DBE-8BB7-636C00995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189F7-1280-461B-AE3D-207186415E40}"/>
              </a:ext>
            </a:extLst>
          </p:cNvPr>
          <p:cNvSpPr>
            <a:spLocks noGrp="1"/>
          </p:cNvSpPr>
          <p:nvPr>
            <p:ph type="dt" sz="half" idx="10"/>
          </p:nvPr>
        </p:nvSpPr>
        <p:spPr/>
        <p:txBody>
          <a:bodyPr/>
          <a:lstStyle/>
          <a:p>
            <a:fld id="{53C7B493-C115-465D-81BC-1A5A6860F976}" type="datetimeFigureOut">
              <a:rPr lang="en-GB" smtClean="0"/>
              <a:t>30/03/2020</a:t>
            </a:fld>
            <a:endParaRPr lang="en-GB"/>
          </a:p>
        </p:txBody>
      </p:sp>
      <p:sp>
        <p:nvSpPr>
          <p:cNvPr id="6" name="Footer Placeholder 5">
            <a:extLst>
              <a:ext uri="{FF2B5EF4-FFF2-40B4-BE49-F238E27FC236}">
                <a16:creationId xmlns:a16="http://schemas.microsoft.com/office/drawing/2014/main" id="{E64E4C58-36C0-428B-BEC0-B0F6D44C6F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405D8C-5305-4EF0-9820-FB68E65944E2}"/>
              </a:ext>
            </a:extLst>
          </p:cNvPr>
          <p:cNvSpPr>
            <a:spLocks noGrp="1"/>
          </p:cNvSpPr>
          <p:nvPr>
            <p:ph type="sldNum" sz="quarter" idx="12"/>
          </p:nvPr>
        </p:nvSpPr>
        <p:spPr/>
        <p:txBody>
          <a:bodyPr/>
          <a:lstStyle/>
          <a:p>
            <a:fld id="{9D4ADD46-3022-4B2C-AB8D-7DE43CC91988}" type="slidenum">
              <a:rPr lang="en-GB" smtClean="0"/>
              <a:t>‹#›</a:t>
            </a:fld>
            <a:endParaRPr lang="en-GB"/>
          </a:p>
        </p:txBody>
      </p:sp>
    </p:spTree>
    <p:extLst>
      <p:ext uri="{BB962C8B-B14F-4D97-AF65-F5344CB8AC3E}">
        <p14:creationId xmlns:p14="http://schemas.microsoft.com/office/powerpoint/2010/main" val="120766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A5DFA9-F5C4-4BBF-B87C-85B160E8C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1A0543-FCDA-441D-9074-3BD16CC22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871C8D-EFA6-4610-A9B5-0EC13A3093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7B493-C115-465D-81BC-1A5A6860F976}" type="datetimeFigureOut">
              <a:rPr lang="en-GB" smtClean="0"/>
              <a:t>30/03/2020</a:t>
            </a:fld>
            <a:endParaRPr lang="en-GB"/>
          </a:p>
        </p:txBody>
      </p:sp>
      <p:sp>
        <p:nvSpPr>
          <p:cNvPr id="5" name="Footer Placeholder 4">
            <a:extLst>
              <a:ext uri="{FF2B5EF4-FFF2-40B4-BE49-F238E27FC236}">
                <a16:creationId xmlns:a16="http://schemas.microsoft.com/office/drawing/2014/main" id="{B3EA8D9A-8066-4522-AE82-2F86F7A676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919135-300F-44EF-8FF2-0B5CE234DE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ADD46-3022-4B2C-AB8D-7DE43CC91988}" type="slidenum">
              <a:rPr lang="en-GB" smtClean="0"/>
              <a:t>‹#›</a:t>
            </a:fld>
            <a:endParaRPr lang="en-GB"/>
          </a:p>
        </p:txBody>
      </p:sp>
    </p:spTree>
    <p:extLst>
      <p:ext uri="{BB962C8B-B14F-4D97-AF65-F5344CB8AC3E}">
        <p14:creationId xmlns:p14="http://schemas.microsoft.com/office/powerpoint/2010/main" val="419378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oliviahdzp.com/2013/08/07/what-is-cultural-knowledge-and-how-can-we-use-it/" TargetMode="External"/><Relationship Id="rId2" Type="http://schemas.openxmlformats.org/officeDocument/2006/relationships/hyperlink" Target="https://quic.queensu.ca/php/toolsForSuccess/part_2_increasing_knowledge/part_2_increasing_knowledge.html"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s://support.google.com/websearch/answer/2466433?hl=en"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84FEA-C8A3-4315-B82D-025BF7DB25AF}"/>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Advanced written translation</a:t>
            </a:r>
          </a:p>
        </p:txBody>
      </p:sp>
      <p:sp>
        <p:nvSpPr>
          <p:cNvPr id="3" name="Text Placeholder 2">
            <a:extLst>
              <a:ext uri="{FF2B5EF4-FFF2-40B4-BE49-F238E27FC236}">
                <a16:creationId xmlns:a16="http://schemas.microsoft.com/office/drawing/2014/main" id="{2317CE32-EC4D-400F-AE17-72C2A94CED65}"/>
              </a:ext>
            </a:extLst>
          </p:cNvPr>
          <p:cNvSpPr>
            <a:spLocks noGrp="1"/>
          </p:cNvSpPr>
          <p:nvPr>
            <p:ph type="body" idx="1"/>
          </p:nvPr>
        </p:nvSpPr>
        <p:spPr/>
        <p:txBody>
          <a:bodyPr/>
          <a:lstStyle/>
          <a:p>
            <a:pPr marL="0" marR="0" lvl="0" indent="0" rtl="0">
              <a:buNone/>
            </a:pPr>
            <a:r>
              <a:rPr lang="en-GB" b="0" i="0" u="none" strike="noStrike" baseline="0" dirty="0">
                <a:latin typeface="Times New Roman" panose="02020603050405020304" pitchFamily="18" charset="0"/>
              </a:rPr>
              <a:t>Year 4, English dept, Faculty of Languages, </a:t>
            </a:r>
            <a:r>
              <a:rPr lang="en-GB" b="0" i="0" u="none" strike="noStrike" baseline="0" dirty="0" err="1">
                <a:latin typeface="Times New Roman" panose="02020603050405020304" pitchFamily="18" charset="0"/>
              </a:rPr>
              <a:t>Sohag</a:t>
            </a:r>
            <a:r>
              <a:rPr lang="en-GB" b="0" i="0" u="none" strike="noStrike" baseline="0" dirty="0">
                <a:latin typeface="Times New Roman" panose="02020603050405020304" pitchFamily="18" charset="0"/>
              </a:rPr>
              <a:t> University</a:t>
            </a:r>
          </a:p>
          <a:p>
            <a:pPr marL="0" marR="0" lvl="0" indent="0" rtl="0">
              <a:buNone/>
            </a:pPr>
            <a:r>
              <a:rPr lang="en-GB" dirty="0">
                <a:latin typeface="Times New Roman" panose="02020603050405020304" pitchFamily="18" charset="0"/>
              </a:rPr>
              <a:t>                          Dr Ahmed </a:t>
            </a:r>
            <a:r>
              <a:rPr lang="en-GB" dirty="0" err="1">
                <a:latin typeface="Times New Roman" panose="02020603050405020304" pitchFamily="18" charset="0"/>
              </a:rPr>
              <a:t>Abu_hassoub</a:t>
            </a:r>
            <a:endParaRPr lang="en-GB"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399731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0DC97-AD54-40D4-904A-EBA60E8E77E1}"/>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6. Avoid phrasal verbs (containing a verb form with one or more articles)</a:t>
            </a:r>
          </a:p>
        </p:txBody>
      </p:sp>
      <p:sp>
        <p:nvSpPr>
          <p:cNvPr id="3" name="Text Placeholder 2">
            <a:extLst>
              <a:ext uri="{FF2B5EF4-FFF2-40B4-BE49-F238E27FC236}">
                <a16:creationId xmlns:a16="http://schemas.microsoft.com/office/drawing/2014/main" id="{98B3D3C2-1ACC-426F-9DF2-18657B9E25D6}"/>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They tend to complicate translations. For example, use “met” rather than “ran into.” Phrasal verbs often have multiple meanings and are less formal. </a:t>
            </a:r>
          </a:p>
        </p:txBody>
      </p:sp>
    </p:spTree>
    <p:extLst>
      <p:ext uri="{BB962C8B-B14F-4D97-AF65-F5344CB8AC3E}">
        <p14:creationId xmlns:p14="http://schemas.microsoft.com/office/powerpoint/2010/main" val="264085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7967E-57E0-4EF7-8FD9-72286F463B34}"/>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7. Make sure it fits</a:t>
            </a:r>
          </a:p>
        </p:txBody>
      </p:sp>
      <p:sp>
        <p:nvSpPr>
          <p:cNvPr id="3" name="Text Placeholder 2">
            <a:extLst>
              <a:ext uri="{FF2B5EF4-FFF2-40B4-BE49-F238E27FC236}">
                <a16:creationId xmlns:a16="http://schemas.microsoft.com/office/drawing/2014/main" id="{56DF033E-2D9A-4D7F-AE2A-3ED33F699538}"/>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English written text is often shorter than other languages, which means sufficient space is needed for expansion. Differences exist not only in sentence length, but also in individual word length–as some languages use large compound words.</a:t>
            </a:r>
          </a:p>
        </p:txBody>
      </p:sp>
    </p:spTree>
    <p:extLst>
      <p:ext uri="{BB962C8B-B14F-4D97-AF65-F5344CB8AC3E}">
        <p14:creationId xmlns:p14="http://schemas.microsoft.com/office/powerpoint/2010/main" val="79335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F1A39-87F9-4B1C-AF03-45C66767C5EE}"/>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Communication and preparation are key</a:t>
            </a:r>
          </a:p>
        </p:txBody>
      </p:sp>
      <p:sp>
        <p:nvSpPr>
          <p:cNvPr id="3" name="Text Placeholder 2">
            <a:extLst>
              <a:ext uri="{FF2B5EF4-FFF2-40B4-BE49-F238E27FC236}">
                <a16:creationId xmlns:a16="http://schemas.microsoft.com/office/drawing/2014/main" id="{34158AE4-A232-460C-B281-064A2681743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959802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ABA03-127A-4254-A986-0E6D2AF8465A}"/>
              </a:ext>
            </a:extLst>
          </p:cNvPr>
          <p:cNvSpPr>
            <a:spLocks noGrp="1"/>
          </p:cNvSpPr>
          <p:nvPr>
            <p:ph type="title"/>
          </p:nvPr>
        </p:nvSpPr>
        <p:spPr>
          <a:xfrm>
            <a:off x="838200" y="365125"/>
            <a:ext cx="10515600" cy="3768725"/>
          </a:xfrm>
        </p:spPr>
        <p:txBody>
          <a:bodyPr>
            <a:normAutofit/>
          </a:bodyPr>
          <a:lstStyle/>
          <a:p>
            <a:pPr marR="0" rtl="0"/>
            <a:r>
              <a:rPr lang="en-GB" b="0" i="0" u="none" strike="noStrike" baseline="0" dirty="0">
                <a:solidFill>
                  <a:srgbClr val="2F5496"/>
                </a:solidFill>
                <a:latin typeface="Times New Roman" panose="02020603050405020304" pitchFamily="18" charset="0"/>
              </a:rPr>
              <a:t>These are the basic translator skills you need to handle written translation as a professional translator.</a:t>
            </a:r>
          </a:p>
        </p:txBody>
      </p:sp>
      <p:sp>
        <p:nvSpPr>
          <p:cNvPr id="3" name="Text Placeholder 2">
            <a:extLst>
              <a:ext uri="{FF2B5EF4-FFF2-40B4-BE49-F238E27FC236}">
                <a16:creationId xmlns:a16="http://schemas.microsoft.com/office/drawing/2014/main" id="{31B60043-F388-49A1-8EB3-C34488E37796}"/>
              </a:ext>
            </a:extLst>
          </p:cNvPr>
          <p:cNvSpPr>
            <a:spLocks noGrp="1"/>
          </p:cNvSpPr>
          <p:nvPr>
            <p:ph type="body" idx="1"/>
          </p:nvPr>
        </p:nvSpPr>
        <p:spPr>
          <a:xfrm>
            <a:off x="838200" y="4324349"/>
            <a:ext cx="10515600" cy="1852613"/>
          </a:xfrm>
        </p:spPr>
        <p:txBody>
          <a:bodyPr/>
          <a:lstStyle/>
          <a:p>
            <a:endParaRPr lang="en-GB" dirty="0"/>
          </a:p>
        </p:txBody>
      </p:sp>
    </p:spTree>
    <p:extLst>
      <p:ext uri="{BB962C8B-B14F-4D97-AF65-F5344CB8AC3E}">
        <p14:creationId xmlns:p14="http://schemas.microsoft.com/office/powerpoint/2010/main" val="3548519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3B0B-6EFC-4F82-9A6D-265A6FA3C9D6}"/>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1. Advanced language </a:t>
            </a:r>
            <a:r>
              <a:rPr lang="en-GB" b="0" i="0" u="none" strike="noStrike" baseline="0">
                <a:solidFill>
                  <a:srgbClr val="2F5496"/>
                </a:solidFill>
                <a:latin typeface="Times New Roman" panose="02020603050405020304" pitchFamily="18" charset="0"/>
              </a:rPr>
              <a:t>knowledge</a:t>
            </a:r>
            <a:endParaRPr lang="en-GB" b="0" i="0" u="none" strike="noStrike" baseline="0">
              <a:solidFill>
                <a:srgbClr val="406AB4"/>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39F70C21-F286-4F81-82A4-49A064FA83BA}"/>
              </a:ext>
            </a:extLst>
          </p:cNvPr>
          <p:cNvSpPr>
            <a:spLocks noGrp="1"/>
          </p:cNvSpPr>
          <p:nvPr>
            <p:ph type="body" idx="1"/>
          </p:nvPr>
        </p:nvSpPr>
        <p:spPr/>
        <p:txBody>
          <a:bodyPr>
            <a:normAutofit fontScale="70000" lnSpcReduction="20000"/>
          </a:bodyPr>
          <a:lstStyle/>
          <a:p>
            <a:pPr marR="0" lvl="0" rtl="0"/>
            <a:r>
              <a:rPr lang="en-GB" b="0" i="0" u="none" strike="noStrike" baseline="0" dirty="0">
                <a:latin typeface="Times New Roman" panose="02020603050405020304" pitchFamily="18" charset="0"/>
              </a:rPr>
              <a:t>You can’t translate something unless you understand it.</a:t>
            </a:r>
          </a:p>
          <a:p>
            <a:pPr marR="0" lvl="0" rtl="0"/>
            <a:r>
              <a:rPr lang="en-GB" b="0" i="0" u="none" strike="noStrike" baseline="0" dirty="0">
                <a:latin typeface="Times New Roman" panose="02020603050405020304" pitchFamily="18" charset="0"/>
              </a:rPr>
              <a:t>And if you don’t understand the text </a:t>
            </a:r>
            <a:r>
              <a:rPr lang="en-GB" b="0" i="1" u="none" strike="noStrike" baseline="0" dirty="0">
                <a:latin typeface="Times New Roman" panose="02020603050405020304" pitchFamily="18" charset="0"/>
              </a:rPr>
              <a:t>fully</a:t>
            </a:r>
            <a:r>
              <a:rPr lang="en-GB" b="0" i="0" u="none" strike="noStrike" baseline="0" dirty="0">
                <a:latin typeface="Times New Roman" panose="02020603050405020304" pitchFamily="18" charset="0"/>
              </a:rPr>
              <a:t>, you risk misinterpreting it and delivering a translation that’s not completely accurate.</a:t>
            </a:r>
          </a:p>
          <a:p>
            <a:pPr marR="0" lvl="0" rtl="0"/>
            <a:r>
              <a:rPr lang="en-GB" b="0" i="0" u="none" strike="noStrike" baseline="0" dirty="0">
                <a:latin typeface="Times New Roman" panose="02020603050405020304" pitchFamily="18" charset="0"/>
              </a:rPr>
              <a:t>So good translators need to understand </a:t>
            </a:r>
            <a:r>
              <a:rPr lang="en-GB" b="0" i="1" u="none" strike="noStrike" baseline="0" dirty="0">
                <a:latin typeface="Times New Roman" panose="02020603050405020304" pitchFamily="18" charset="0"/>
              </a:rPr>
              <a:t>all</a:t>
            </a:r>
            <a:r>
              <a:rPr lang="en-GB" b="0" i="0" u="none" strike="noStrike" baseline="0" dirty="0">
                <a:latin typeface="Times New Roman" panose="02020603050405020304" pitchFamily="18" charset="0"/>
              </a:rPr>
              <a:t> meaning – including all the subtle nuances implied in the text.</a:t>
            </a:r>
          </a:p>
          <a:p>
            <a:pPr marR="0" lvl="0" rtl="0"/>
            <a:r>
              <a:rPr lang="en-GB" b="0" i="0" u="none" strike="noStrike" baseline="0" dirty="0">
                <a:latin typeface="Times New Roman" panose="02020603050405020304" pitchFamily="18" charset="0"/>
              </a:rPr>
              <a:t>That level of understanding requires </a:t>
            </a:r>
            <a:r>
              <a:rPr lang="en-GB" b="0" i="1" u="none" strike="noStrike" baseline="0" dirty="0">
                <a:latin typeface="Times New Roman" panose="02020603050405020304" pitchFamily="18" charset="0"/>
              </a:rPr>
              <a:t>advanced</a:t>
            </a:r>
            <a:r>
              <a:rPr lang="en-GB" b="0" i="0" u="none" strike="noStrike" baseline="0" dirty="0">
                <a:latin typeface="Times New Roman" panose="02020603050405020304" pitchFamily="18" charset="0"/>
              </a:rPr>
              <a:t>, near native level, knowledge of your source language. Nothing less will do.</a:t>
            </a:r>
          </a:p>
          <a:p>
            <a:pPr marR="0" lvl="0" rtl="0"/>
            <a:r>
              <a:rPr lang="en-GB" b="0" i="0" u="none" strike="noStrike" baseline="0" dirty="0">
                <a:latin typeface="Times New Roman" panose="02020603050405020304" pitchFamily="18" charset="0"/>
              </a:rPr>
              <a:t>How to gain advanced language knowledge</a:t>
            </a:r>
          </a:p>
          <a:p>
            <a:pPr marR="0" lvl="0" rtl="0"/>
            <a:r>
              <a:rPr lang="en-GB" b="0" i="0" u="none" strike="noStrike" baseline="0" dirty="0">
                <a:latin typeface="Times New Roman" panose="02020603050405020304" pitchFamily="18" charset="0"/>
              </a:rPr>
              <a:t>Study – </a:t>
            </a:r>
          </a:p>
          <a:p>
            <a:pPr marR="0" lvl="0" rtl="0"/>
            <a:r>
              <a:rPr lang="en-GB" b="0" i="0" u="none" strike="noStrike" baseline="0" dirty="0">
                <a:latin typeface="Times New Roman" panose="02020603050405020304" pitchFamily="18" charset="0"/>
              </a:rPr>
              <a:t>Read widely</a:t>
            </a:r>
          </a:p>
          <a:p>
            <a:pPr marR="0" lvl="0" rtl="0"/>
            <a:r>
              <a:rPr lang="en-GB" b="0" i="0" u="none" strike="noStrike" baseline="0" dirty="0">
                <a:latin typeface="Times New Roman" panose="02020603050405020304" pitchFamily="18" charset="0"/>
              </a:rPr>
              <a:t>Be an avid consumer of source language media</a:t>
            </a:r>
          </a:p>
          <a:p>
            <a:pPr marR="0" lvl="0" rtl="0"/>
            <a:r>
              <a:rPr lang="en-GB" b="0" i="0" u="none" strike="noStrike" baseline="0" dirty="0">
                <a:latin typeface="Times New Roman" panose="02020603050405020304" pitchFamily="18" charset="0"/>
              </a:rPr>
              <a:t>Immerse yourself in the culture – visit source-language countries regularly if you live elsewhere</a:t>
            </a:r>
          </a:p>
          <a:p>
            <a:pPr marR="0" lvl="0" rtl="0"/>
            <a:r>
              <a:rPr lang="en-GB" b="0" i="0" u="none" strike="noStrike" baseline="0" dirty="0">
                <a:latin typeface="Times New Roman" panose="02020603050405020304" pitchFamily="18" charset="0"/>
              </a:rPr>
              <a:t>Keep it up! Language is constantly changing, so it’s an on-going process, not a target to reach then relax</a:t>
            </a:r>
          </a:p>
          <a:p>
            <a:pPr marR="0" lvl="0" rtl="0"/>
            <a:endParaRPr lang="en-GB"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219034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BFF65-0A34-4E0B-AEC6-76ABB38C47CF}"/>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2. </a:t>
            </a:r>
            <a:r>
              <a:rPr lang="en-GB" b="0" i="0" u="none" strike="noStrike" baseline="0">
                <a:solidFill>
                  <a:srgbClr val="2F5496"/>
                </a:solidFill>
                <a:latin typeface="Times New Roman" panose="02020603050405020304" pitchFamily="18" charset="0"/>
              </a:rPr>
              <a:t>Excellent</a:t>
            </a:r>
            <a:r>
              <a:rPr lang="en-GB" b="0" i="0" u="none" strike="noStrike" baseline="0">
                <a:solidFill>
                  <a:srgbClr val="406AB4"/>
                </a:solidFill>
                <a:latin typeface="Times New Roman" panose="02020603050405020304" pitchFamily="18" charset="0"/>
              </a:rPr>
              <a:t> writing skills</a:t>
            </a:r>
          </a:p>
        </p:txBody>
      </p:sp>
      <p:sp>
        <p:nvSpPr>
          <p:cNvPr id="3" name="Text Placeholder 2">
            <a:extLst>
              <a:ext uri="{FF2B5EF4-FFF2-40B4-BE49-F238E27FC236}">
                <a16:creationId xmlns:a16="http://schemas.microsoft.com/office/drawing/2014/main" id="{682DF8B4-23B7-4ADD-A15F-53693C0DB634}"/>
              </a:ext>
            </a:extLst>
          </p:cNvPr>
          <p:cNvSpPr>
            <a:spLocks noGrp="1"/>
          </p:cNvSpPr>
          <p:nvPr>
            <p:ph type="body" idx="1"/>
          </p:nvPr>
        </p:nvSpPr>
        <p:spPr/>
        <p:txBody>
          <a:bodyPr>
            <a:normAutofit fontScale="62500" lnSpcReduction="20000"/>
          </a:bodyPr>
          <a:lstStyle/>
          <a:p>
            <a:pPr marR="0" lvl="0" rtl="0"/>
            <a:r>
              <a:rPr lang="en-GB" b="0" i="0" u="none" strike="noStrike" baseline="0" dirty="0">
                <a:latin typeface="Times New Roman" panose="02020603050405020304" pitchFamily="18" charset="0"/>
              </a:rPr>
              <a:t>To be a good translator you must be a </a:t>
            </a:r>
            <a:r>
              <a:rPr lang="en-GB" b="0" i="1" u="none" strike="noStrike" baseline="0" dirty="0">
                <a:latin typeface="Times New Roman" panose="02020603050405020304" pitchFamily="18" charset="0"/>
              </a:rPr>
              <a:t>very good</a:t>
            </a:r>
            <a:r>
              <a:rPr lang="en-GB" b="0" i="0" u="none" strike="noStrike" baseline="0" dirty="0">
                <a:latin typeface="Times New Roman" panose="02020603050405020304" pitchFamily="18" charset="0"/>
              </a:rPr>
              <a:t>, and not merely adequate, writer in your target language.</a:t>
            </a:r>
          </a:p>
          <a:p>
            <a:pPr marR="0" lvl="0" rtl="0"/>
            <a:r>
              <a:rPr lang="en-GB" b="0" i="0" u="none" strike="noStrike" baseline="0" dirty="0">
                <a:latin typeface="Times New Roman" panose="02020603050405020304" pitchFamily="18" charset="0"/>
              </a:rPr>
              <a:t>You must have a way with words, the ability to </a:t>
            </a:r>
            <a:r>
              <a:rPr lang="en-GB" b="0" i="1" u="none" strike="noStrike" baseline="0" dirty="0">
                <a:latin typeface="Times New Roman" panose="02020603050405020304" pitchFamily="18" charset="0"/>
              </a:rPr>
              <a:t>write with flair</a:t>
            </a:r>
            <a:r>
              <a:rPr lang="en-GB" b="0" i="0" u="none" strike="noStrike" baseline="0" dirty="0">
                <a:latin typeface="Times New Roman" panose="02020603050405020304" pitchFamily="18" charset="0"/>
              </a:rPr>
              <a:t>.</a:t>
            </a:r>
          </a:p>
          <a:p>
            <a:pPr marR="0" lvl="0" rtl="0"/>
            <a:r>
              <a:rPr lang="en-GB" b="0" i="0" u="none" strike="noStrike" baseline="0" dirty="0">
                <a:latin typeface="Times New Roman" panose="02020603050405020304" pitchFamily="18" charset="0"/>
              </a:rPr>
              <a:t>And you’ll likely need to do that </a:t>
            </a:r>
            <a:r>
              <a:rPr lang="en-GB" b="0" i="1" u="none" strike="noStrike" baseline="0" dirty="0">
                <a:latin typeface="Times New Roman" panose="02020603050405020304" pitchFamily="18" charset="0"/>
              </a:rPr>
              <a:t>across a</a:t>
            </a:r>
            <a:r>
              <a:rPr lang="en-GB" b="0" i="0" u="none" strike="noStrike" baseline="0" dirty="0">
                <a:latin typeface="Times New Roman" panose="02020603050405020304" pitchFamily="18" charset="0"/>
              </a:rPr>
              <a:t> </a:t>
            </a:r>
            <a:r>
              <a:rPr lang="en-GB" b="0" i="1" u="none" strike="noStrike" baseline="0" dirty="0">
                <a:latin typeface="Times New Roman" panose="02020603050405020304" pitchFamily="18" charset="0"/>
              </a:rPr>
              <a:t>variety of text styles</a:t>
            </a:r>
            <a:r>
              <a:rPr lang="en-GB" b="0" i="0" u="none" strike="noStrike" baseline="0" dirty="0">
                <a:latin typeface="Times New Roman" panose="02020603050405020304" pitchFamily="18" charset="0"/>
              </a:rPr>
              <a:t> – promotional and marketing, formal/legal, casual, technical, etc.</a:t>
            </a:r>
          </a:p>
          <a:p>
            <a:pPr marR="0" lvl="0" rtl="0"/>
            <a:r>
              <a:rPr lang="en-GB" b="0" i="0" u="none" strike="noStrike" baseline="0" dirty="0">
                <a:latin typeface="Times New Roman" panose="02020603050405020304" pitchFamily="18" charset="0"/>
              </a:rPr>
              <a:t>To some extent you either have excellent writing ability and expression or you don’t.</a:t>
            </a:r>
          </a:p>
          <a:p>
            <a:pPr marR="0" lvl="0" rtl="0"/>
            <a:r>
              <a:rPr lang="en-GB" b="0" i="0" u="none" strike="noStrike" baseline="0" dirty="0">
                <a:latin typeface="Times New Roman" panose="02020603050405020304" pitchFamily="18" charset="0"/>
              </a:rPr>
              <a:t>But it’s also a skill you can hone and improve with experience and application.</a:t>
            </a:r>
          </a:p>
          <a:p>
            <a:pPr marR="0" lvl="0" rtl="0"/>
            <a:r>
              <a:rPr lang="en-GB" b="0" i="0" u="none" strike="noStrike" baseline="0" dirty="0">
                <a:latin typeface="Times New Roman" panose="02020603050405020304" pitchFamily="18" charset="0"/>
              </a:rPr>
              <a:t>How to improve your translator writing skills</a:t>
            </a:r>
          </a:p>
          <a:p>
            <a:pPr marR="0" lvl="0" rtl="0"/>
            <a:r>
              <a:rPr lang="en-GB" b="0" i="0" u="none" strike="noStrike" baseline="0" dirty="0">
                <a:latin typeface="Times New Roman" panose="02020603050405020304" pitchFamily="18" charset="0"/>
              </a:rPr>
              <a:t>Take a writing course</a:t>
            </a:r>
          </a:p>
          <a:p>
            <a:pPr marR="0" lvl="0" rtl="0"/>
            <a:r>
              <a:rPr lang="en-GB" b="0" i="0" u="none" strike="noStrike" baseline="0" dirty="0">
                <a:latin typeface="Times New Roman" panose="02020603050405020304" pitchFamily="18" charset="0"/>
              </a:rPr>
              <a:t>Collaborate with your peers – see how they translate things and the wording and expression they use</a:t>
            </a:r>
          </a:p>
          <a:p>
            <a:pPr marR="0" lvl="0" rtl="0"/>
            <a:r>
              <a:rPr lang="en-GB" b="0" i="0" u="none" strike="noStrike" baseline="0" dirty="0">
                <a:latin typeface="Times New Roman" panose="02020603050405020304" pitchFamily="18" charset="0"/>
              </a:rPr>
              <a:t>Read your translations aloud to pick up any unnatural phrasing, and spend time refining and polishing your wording</a:t>
            </a:r>
          </a:p>
          <a:p>
            <a:pPr marR="0" lvl="0" rtl="0"/>
            <a:r>
              <a:rPr lang="en-GB" b="0" i="0" u="none" strike="noStrike" baseline="0" dirty="0">
                <a:latin typeface="Times New Roman" panose="02020603050405020304" pitchFamily="18" charset="0"/>
              </a:rPr>
              <a:t>Read widely – it’ll extend your vocabulary</a:t>
            </a:r>
          </a:p>
          <a:p>
            <a:pPr marR="0" lvl="0" rtl="0"/>
            <a:r>
              <a:rPr lang="en-GB" b="0" i="0" u="none" strike="noStrike" baseline="0" dirty="0">
                <a:latin typeface="Times New Roman" panose="02020603050405020304" pitchFamily="18" charset="0"/>
              </a:rPr>
              <a:t>Note down wording you come across that you really like, and add it to your repertoire</a:t>
            </a:r>
          </a:p>
          <a:p>
            <a:pPr marL="0" marR="0" lvl="0" indent="0" rtl="0">
              <a:buNone/>
            </a:pPr>
            <a:endParaRPr lang="en-GB"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2144903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9940-AD04-4882-A9B7-88064CA7D560}"/>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3. In-depth cultural </a:t>
            </a:r>
            <a:r>
              <a:rPr lang="en-GB" b="0" i="0" u="none" strike="noStrike" baseline="0">
                <a:solidFill>
                  <a:srgbClr val="2F5496"/>
                </a:solidFill>
                <a:latin typeface="Times New Roman" panose="02020603050405020304" pitchFamily="18" charset="0"/>
              </a:rPr>
              <a:t>knowledge</a:t>
            </a:r>
            <a:endParaRPr lang="en-GB" b="0" i="0" u="none" strike="noStrike" baseline="0">
              <a:solidFill>
                <a:srgbClr val="406AB4"/>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8B4E0B24-CAC6-4200-8F34-783D26A93843}"/>
              </a:ext>
            </a:extLst>
          </p:cNvPr>
          <p:cNvSpPr>
            <a:spLocks noGrp="1"/>
          </p:cNvSpPr>
          <p:nvPr>
            <p:ph type="body" idx="1"/>
          </p:nvPr>
        </p:nvSpPr>
        <p:spPr/>
        <p:txBody>
          <a:bodyPr>
            <a:normAutofit fontScale="70000" lnSpcReduction="20000"/>
          </a:bodyPr>
          <a:lstStyle/>
          <a:p>
            <a:pPr marR="0" lvl="0" rtl="0"/>
            <a:r>
              <a:rPr lang="en-GB" b="0" i="0" u="none" strike="noStrike" baseline="0">
                <a:latin typeface="Times New Roman" panose="02020603050405020304" pitchFamily="18" charset="0"/>
              </a:rPr>
              <a:t>Good translators have a deep understanding of both source and target cultures.</a:t>
            </a:r>
          </a:p>
          <a:p>
            <a:pPr marR="0" lvl="0" rtl="0"/>
            <a:r>
              <a:rPr lang="en-GB" b="0" i="0" u="none" strike="noStrike" baseline="0">
                <a:latin typeface="Times New Roman" panose="02020603050405020304" pitchFamily="18" charset="0"/>
              </a:rPr>
              <a:t>That’s </a:t>
            </a:r>
            <a:r>
              <a:rPr lang="en-GB" b="0" i="1" u="none" strike="noStrike" baseline="0">
                <a:latin typeface="Times New Roman" panose="02020603050405020304" pitchFamily="18" charset="0"/>
              </a:rPr>
              <a:t>general cultural knowledge</a:t>
            </a:r>
            <a:r>
              <a:rPr lang="en-GB" b="0" i="0" u="none" strike="noStrike" baseline="0">
                <a:latin typeface="Times New Roman" panose="02020603050405020304" pitchFamily="18" charset="0"/>
              </a:rPr>
              <a:t> like </a:t>
            </a:r>
            <a:r>
              <a:rPr lang="en-GB" b="0" i="0" u="sng" strike="noStrike" baseline="0">
                <a:solidFill>
                  <a:srgbClr val="406AB4"/>
                </a:solidFill>
                <a:latin typeface="Times New Roman" panose="02020603050405020304" pitchFamily="18" charset="0"/>
                <a:hlinkClick r:id="rId2"/>
              </a:rPr>
              <a:t>values systems and how people view the world</a:t>
            </a:r>
            <a:r>
              <a:rPr lang="en-GB" b="0" i="0" u="none" strike="noStrike" baseline="0">
                <a:solidFill>
                  <a:srgbClr val="406AB4"/>
                </a:solidFill>
                <a:latin typeface="Times New Roman" panose="02020603050405020304" pitchFamily="18" charset="0"/>
                <a:hlinkClick r:id="rId2"/>
              </a:rPr>
              <a:t>.</a:t>
            </a:r>
          </a:p>
          <a:p>
            <a:pPr marR="0" lvl="0" rtl="0"/>
            <a:r>
              <a:rPr lang="en-GB" b="0" i="0" u="none" strike="noStrike" baseline="0">
                <a:latin typeface="Times New Roman" panose="02020603050405020304" pitchFamily="18" charset="0"/>
              </a:rPr>
              <a:t>And </a:t>
            </a:r>
            <a:r>
              <a:rPr lang="en-GB" b="0" i="1" u="none" strike="noStrike" baseline="0">
                <a:latin typeface="Times New Roman" panose="02020603050405020304" pitchFamily="18" charset="0"/>
              </a:rPr>
              <a:t>culture-specific</a:t>
            </a:r>
            <a:r>
              <a:rPr lang="en-GB" b="0" i="0" u="none" strike="noStrike" baseline="0">
                <a:latin typeface="Times New Roman" panose="02020603050405020304" pitchFamily="18" charset="0"/>
              </a:rPr>
              <a:t> aspects like </a:t>
            </a:r>
            <a:r>
              <a:rPr lang="en-GB" b="0" i="0" u="sng" strike="noStrike" baseline="0">
                <a:solidFill>
                  <a:srgbClr val="406AB4"/>
                </a:solidFill>
                <a:latin typeface="Times New Roman" panose="02020603050405020304" pitchFamily="18" charset="0"/>
                <a:hlinkClick r:id="rId3"/>
              </a:rPr>
              <a:t>pastimes, customs, etc</a:t>
            </a:r>
            <a:r>
              <a:rPr lang="en-GB" b="0" i="0" u="none" strike="noStrike" baseline="0">
                <a:solidFill>
                  <a:srgbClr val="406AB4"/>
                </a:solidFill>
                <a:latin typeface="Times New Roman" panose="02020603050405020304" pitchFamily="18" charset="0"/>
                <a:hlinkClick r:id="rId3"/>
              </a:rPr>
              <a:t>.</a:t>
            </a:r>
          </a:p>
          <a:p>
            <a:pPr marR="0" lvl="0" rtl="0"/>
            <a:r>
              <a:rPr lang="en-GB" b="0" i="0" u="none" strike="noStrike" baseline="0">
                <a:latin typeface="Times New Roman" panose="02020603050405020304" pitchFamily="18" charset="0"/>
              </a:rPr>
              <a:t>You’ll often need cultural knowledge to grasp the significance or implication of text you’re translating.</a:t>
            </a:r>
          </a:p>
          <a:p>
            <a:pPr marR="0" lvl="0" rtl="0"/>
            <a:r>
              <a:rPr lang="en-GB" b="0" i="0" u="none" strike="noStrike" baseline="0">
                <a:latin typeface="Times New Roman" panose="02020603050405020304" pitchFamily="18" charset="0"/>
              </a:rPr>
              <a:t>And understanding the differences between your source and target language cultures will alert you to text that won’t work well or will have reduced impact when translated.</a:t>
            </a:r>
          </a:p>
          <a:p>
            <a:pPr marR="0" lvl="0" rtl="0"/>
            <a:r>
              <a:rPr lang="en-GB" b="0" i="0" u="none" strike="noStrike" baseline="0">
                <a:latin typeface="Times New Roman" panose="02020603050405020304" pitchFamily="18" charset="0"/>
              </a:rPr>
              <a:t>How to extend your cultural knowledge</a:t>
            </a:r>
          </a:p>
          <a:p>
            <a:pPr marR="0" lvl="0" rtl="0"/>
            <a:r>
              <a:rPr lang="en-GB" b="0" i="0" u="none" strike="noStrike" baseline="0">
                <a:latin typeface="Times New Roman" panose="02020603050405020304" pitchFamily="18" charset="0"/>
              </a:rPr>
              <a:t>Spend time in both target and source culture countries</a:t>
            </a:r>
          </a:p>
          <a:p>
            <a:pPr marR="0" lvl="0" rtl="0"/>
            <a:r>
              <a:rPr lang="en-GB" b="0" i="0" u="none" strike="noStrike" baseline="0">
                <a:latin typeface="Times New Roman" panose="02020603050405020304" pitchFamily="18" charset="0"/>
              </a:rPr>
              <a:t>Consume media in both languages</a:t>
            </a:r>
          </a:p>
          <a:p>
            <a:pPr marR="0" lvl="0" rtl="0"/>
            <a:r>
              <a:rPr lang="en-GB" b="0" i="0" u="none" strike="noStrike" baseline="0">
                <a:latin typeface="Times New Roman" panose="02020603050405020304" pitchFamily="18" charset="0"/>
              </a:rPr>
              <a:t>Attend cultural events</a:t>
            </a:r>
          </a:p>
          <a:p>
            <a:pPr marR="0" lvl="0" rtl="0"/>
            <a:r>
              <a:rPr lang="en-GB" b="0" i="0" u="none" strike="noStrike" baseline="0">
                <a:latin typeface="Times New Roman" panose="02020603050405020304" pitchFamily="18" charset="0"/>
              </a:rPr>
              <a:t>Research aspects of the culture you haven’t personally experienced</a:t>
            </a:r>
          </a:p>
          <a:p>
            <a:pPr marR="0" lvl="0" rtl="0"/>
            <a:r>
              <a:rPr lang="en-GB" b="0" i="0" u="none" strike="noStrike" baseline="0">
                <a:latin typeface="Times New Roman" panose="02020603050405020304" pitchFamily="18" charset="0"/>
              </a:rPr>
              <a:t> </a:t>
            </a:r>
          </a:p>
        </p:txBody>
      </p:sp>
    </p:spTree>
    <p:extLst>
      <p:ext uri="{BB962C8B-B14F-4D97-AF65-F5344CB8AC3E}">
        <p14:creationId xmlns:p14="http://schemas.microsoft.com/office/powerpoint/2010/main" val="51202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55FC-A981-4A37-A800-06BA4342EABB}"/>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4. Sound </a:t>
            </a:r>
            <a:r>
              <a:rPr lang="en-GB" b="0" i="0" u="none" strike="noStrike" baseline="0">
                <a:solidFill>
                  <a:srgbClr val="2F5496"/>
                </a:solidFill>
                <a:latin typeface="Times New Roman" panose="02020603050405020304" pitchFamily="18" charset="0"/>
              </a:rPr>
              <a:t>research</a:t>
            </a:r>
            <a:r>
              <a:rPr lang="en-GB" b="0" i="0" u="none" strike="noStrike" baseline="0">
                <a:solidFill>
                  <a:srgbClr val="406AB4"/>
                </a:solidFill>
                <a:latin typeface="Times New Roman" panose="02020603050405020304" pitchFamily="18" charset="0"/>
              </a:rPr>
              <a:t> skills</a:t>
            </a:r>
          </a:p>
        </p:txBody>
      </p:sp>
      <p:sp>
        <p:nvSpPr>
          <p:cNvPr id="3" name="Text Placeholder 2">
            <a:extLst>
              <a:ext uri="{FF2B5EF4-FFF2-40B4-BE49-F238E27FC236}">
                <a16:creationId xmlns:a16="http://schemas.microsoft.com/office/drawing/2014/main" id="{DA900C02-BA49-4817-A1CE-304F691F89B3}"/>
              </a:ext>
            </a:extLst>
          </p:cNvPr>
          <p:cNvSpPr>
            <a:spLocks noGrp="1"/>
          </p:cNvSpPr>
          <p:nvPr>
            <p:ph type="body" idx="1"/>
          </p:nvPr>
        </p:nvSpPr>
        <p:spPr/>
        <p:txBody>
          <a:bodyPr>
            <a:normAutofit/>
          </a:bodyPr>
          <a:lstStyle/>
          <a:p>
            <a:pPr marR="0" lvl="0" rtl="0"/>
            <a:r>
              <a:rPr lang="en-GB" b="0" i="0" u="none" strike="noStrike" baseline="0" dirty="0">
                <a:latin typeface="Times New Roman" panose="02020603050405020304" pitchFamily="18" charset="0"/>
              </a:rPr>
              <a:t>Translators are always researching things – wording, meanings, vocab, jargon, background info.</a:t>
            </a:r>
          </a:p>
          <a:p>
            <a:pPr marR="0" lvl="0" rtl="0"/>
            <a:r>
              <a:rPr lang="en-GB" b="0" i="0" u="none" strike="noStrike" baseline="0" dirty="0">
                <a:latin typeface="Times New Roman" panose="02020603050405020304" pitchFamily="18" charset="0"/>
              </a:rPr>
              <a:t>The more efficiently you can do it the better.</a:t>
            </a:r>
          </a:p>
          <a:p>
            <a:pPr marR="0" lvl="0" rtl="0"/>
            <a:r>
              <a:rPr lang="en-GB" b="0" i="0" u="none" strike="noStrike" baseline="0" dirty="0">
                <a:latin typeface="Times New Roman" panose="02020603050405020304" pitchFamily="18" charset="0"/>
              </a:rPr>
              <a:t>How to refine your translation research skills</a:t>
            </a:r>
          </a:p>
          <a:p>
            <a:pPr marR="0" lvl="0" rtl="0"/>
            <a:r>
              <a:rPr lang="en-GB" b="0" i="0" u="none" strike="noStrike" baseline="0" dirty="0">
                <a:latin typeface="Times New Roman" panose="02020603050405020304" pitchFamily="18" charset="0"/>
              </a:rPr>
              <a:t>Learn the tricks to </a:t>
            </a:r>
            <a:r>
              <a:rPr lang="en-GB" b="0" i="0" u="sng" strike="noStrike" baseline="0" dirty="0">
                <a:solidFill>
                  <a:srgbClr val="406AB4"/>
                </a:solidFill>
                <a:latin typeface="Times New Roman" panose="02020603050405020304" pitchFamily="18" charset="0"/>
                <a:hlinkClick r:id="rId2"/>
              </a:rPr>
              <a:t>refining </a:t>
            </a:r>
            <a:r>
              <a:rPr lang="en-GB" b="0" i="0" u="none" strike="noStrike" baseline="0" dirty="0">
                <a:solidFill>
                  <a:srgbClr val="406AB4"/>
                </a:solidFill>
                <a:latin typeface="Times New Roman" panose="02020603050405020304" pitchFamily="18" charset="0"/>
                <a:hlinkClick r:id="rId2"/>
              </a:rPr>
              <a:t>Google searches</a:t>
            </a:r>
          </a:p>
          <a:p>
            <a:pPr marR="0" lvl="0" rtl="0"/>
            <a:r>
              <a:rPr lang="en-GB" b="0" i="0" u="none" strike="noStrike" baseline="0" dirty="0">
                <a:latin typeface="Times New Roman" panose="02020603050405020304" pitchFamily="18" charset="0"/>
              </a:rPr>
              <a:t>See what your peers do</a:t>
            </a:r>
          </a:p>
          <a:p>
            <a:pPr marR="0" lvl="0" rtl="0"/>
            <a:r>
              <a:rPr lang="en-GB" b="0" i="0" u="none" strike="noStrike" baseline="0" dirty="0">
                <a:latin typeface="Times New Roman" panose="02020603050405020304" pitchFamily="18" charset="0"/>
              </a:rPr>
              <a:t>Find and bookmark your most useful reference sources</a:t>
            </a:r>
          </a:p>
          <a:p>
            <a:pPr marR="0" lvl="0" rtl="0"/>
            <a:r>
              <a:rPr lang="en-GB" b="0" i="0" u="none" strike="noStrike" baseline="0" dirty="0">
                <a:latin typeface="Times New Roman" panose="02020603050405020304" pitchFamily="18" charset="0"/>
              </a:rPr>
              <a:t>Ask on translator forums</a:t>
            </a:r>
          </a:p>
          <a:p>
            <a:pPr marL="0" marR="0" lvl="0" indent="0" rtl="0">
              <a:buNone/>
            </a:pPr>
            <a:endParaRPr lang="en-GB" b="0" i="0" u="none" strike="noStrike" baseline="0" dirty="0">
              <a:latin typeface="Times New Roman" panose="02020603050405020304" pitchFamily="18" charset="0"/>
            </a:endParaRPr>
          </a:p>
        </p:txBody>
      </p:sp>
    </p:spTree>
    <p:extLst>
      <p:ext uri="{BB962C8B-B14F-4D97-AF65-F5344CB8AC3E}">
        <p14:creationId xmlns:p14="http://schemas.microsoft.com/office/powerpoint/2010/main" val="3122761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CD40B-D64F-4BEE-BEEE-364850A8B711}"/>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5. Best practice translation </a:t>
            </a:r>
            <a:r>
              <a:rPr lang="en-GB" b="0" i="0" u="none" strike="noStrike" baseline="0">
                <a:solidFill>
                  <a:srgbClr val="2F5496"/>
                </a:solidFill>
                <a:latin typeface="Times New Roman" panose="02020603050405020304" pitchFamily="18" charset="0"/>
              </a:rPr>
              <a:t>and</a:t>
            </a:r>
            <a:r>
              <a:rPr lang="en-GB" b="0" i="0" u="none" strike="noStrike" baseline="0">
                <a:solidFill>
                  <a:srgbClr val="406AB4"/>
                </a:solidFill>
                <a:latin typeface="Times New Roman" panose="02020603050405020304" pitchFamily="18" charset="0"/>
              </a:rPr>
              <a:t> review processes</a:t>
            </a:r>
          </a:p>
        </p:txBody>
      </p:sp>
      <p:sp>
        <p:nvSpPr>
          <p:cNvPr id="3" name="Text Placeholder 2">
            <a:extLst>
              <a:ext uri="{FF2B5EF4-FFF2-40B4-BE49-F238E27FC236}">
                <a16:creationId xmlns:a16="http://schemas.microsoft.com/office/drawing/2014/main" id="{2BDE2404-9D33-4A89-9F81-A8ED6A50EED5}"/>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Translation is mentally challenging, and it’s dead easy for the odd shortcoming to slip through.</a:t>
            </a:r>
          </a:p>
          <a:p>
            <a:pPr marR="0" lvl="0" rtl="0"/>
            <a:r>
              <a:rPr lang="en-GB" b="0" i="0" u="none" strike="noStrike" baseline="0">
                <a:latin typeface="Times New Roman" panose="02020603050405020304" pitchFamily="18" charset="0"/>
              </a:rPr>
              <a:t>A little inaccuracy here, less than ideal wording there.</a:t>
            </a:r>
          </a:p>
          <a:p>
            <a:pPr marR="0" lvl="0" rtl="0"/>
            <a:r>
              <a:rPr lang="en-GB" b="0" i="0" u="none" strike="noStrike" baseline="0">
                <a:latin typeface="Times New Roman" panose="02020603050405020304" pitchFamily="18" charset="0"/>
              </a:rPr>
              <a:t>That’s why good translators stick like barnacles to proven translation processes.</a:t>
            </a:r>
          </a:p>
          <a:p>
            <a:pPr marR="0" lvl="0" rtl="0"/>
            <a:endParaRPr lang="en-GB" b="0" i="0" u="none" strike="noStrike" baseline="0">
              <a:latin typeface="Times New Roman" panose="02020603050405020304" pitchFamily="18" charset="0"/>
            </a:endParaRPr>
          </a:p>
        </p:txBody>
      </p:sp>
    </p:spTree>
    <p:extLst>
      <p:ext uri="{BB962C8B-B14F-4D97-AF65-F5344CB8AC3E}">
        <p14:creationId xmlns:p14="http://schemas.microsoft.com/office/powerpoint/2010/main" val="13443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57C94-B768-4F3A-82A2-E423006EBC16}"/>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6. Sound translation judgement</a:t>
            </a:r>
          </a:p>
        </p:txBody>
      </p:sp>
      <p:sp>
        <p:nvSpPr>
          <p:cNvPr id="3" name="Text Placeholder 2">
            <a:extLst>
              <a:ext uri="{FF2B5EF4-FFF2-40B4-BE49-F238E27FC236}">
                <a16:creationId xmlns:a16="http://schemas.microsoft.com/office/drawing/2014/main" id="{104A897B-CCBF-4289-82E1-C0284DBD0CC8}"/>
              </a:ext>
            </a:extLst>
          </p:cNvPr>
          <p:cNvSpPr>
            <a:spLocks noGrp="1"/>
          </p:cNvSpPr>
          <p:nvPr>
            <p:ph type="body" idx="1"/>
          </p:nvPr>
        </p:nvSpPr>
        <p:spPr/>
        <p:txBody>
          <a:bodyPr>
            <a:normAutofit fontScale="70000" lnSpcReduction="20000"/>
          </a:bodyPr>
          <a:lstStyle/>
          <a:p>
            <a:pPr marR="0" lvl="0" rtl="0"/>
            <a:r>
              <a:rPr lang="en-GB" b="0" i="0" u="none" strike="noStrike" baseline="0">
                <a:latin typeface="Times New Roman" panose="02020603050405020304" pitchFamily="18" charset="0"/>
              </a:rPr>
              <a:t>Good translators make consistently good translation decisions.</a:t>
            </a:r>
          </a:p>
          <a:p>
            <a:pPr marR="0" lvl="0" rtl="0"/>
            <a:r>
              <a:rPr lang="en-GB" b="0" i="0" u="none" strike="noStrike" baseline="0">
                <a:latin typeface="Times New Roman" panose="02020603050405020304" pitchFamily="18" charset="0"/>
              </a:rPr>
              <a:t>On vocabulary and structures to use, when to be more literal / freer, what and how much to research, etc.</a:t>
            </a:r>
          </a:p>
          <a:p>
            <a:pPr marR="0" lvl="0" rtl="0"/>
            <a:r>
              <a:rPr lang="en-GB" b="0" i="0" u="none" strike="noStrike" baseline="0">
                <a:latin typeface="Times New Roman" panose="02020603050405020304" pitchFamily="18" charset="0"/>
              </a:rPr>
              <a:t>Much of this is instinctive, but with the right effort any translator can markedly improve this basic skill.</a:t>
            </a:r>
          </a:p>
          <a:p>
            <a:pPr marR="0" lvl="0" rtl="0"/>
            <a:r>
              <a:rPr lang="en-GB" b="0" i="0" u="none" strike="noStrike" baseline="0">
                <a:latin typeface="Times New Roman" panose="02020603050405020304" pitchFamily="18" charset="0"/>
              </a:rPr>
              <a:t>How to improve your translation judgement</a:t>
            </a:r>
          </a:p>
          <a:p>
            <a:pPr marR="0" lvl="0" rtl="0"/>
            <a:r>
              <a:rPr lang="en-GB" b="0" i="0" u="none" strike="noStrike" baseline="0">
                <a:latin typeface="Times New Roman" panose="02020603050405020304" pitchFamily="18" charset="0"/>
              </a:rPr>
              <a:t>Study translation – </a:t>
            </a:r>
          </a:p>
          <a:p>
            <a:pPr marR="0" lvl="0" rtl="0"/>
            <a:r>
              <a:rPr lang="en-GB" b="0" i="0" u="none" strike="noStrike" baseline="0">
                <a:latin typeface="Times New Roman" panose="02020603050405020304" pitchFamily="18" charset="0"/>
              </a:rPr>
              <a:t>Collaborate with a colleague – critique each other’s work and learn from each other</a:t>
            </a:r>
          </a:p>
          <a:p>
            <a:pPr marR="0" lvl="0" rtl="0"/>
            <a:r>
              <a:rPr lang="en-GB" b="0" i="0" u="none" strike="noStrike" baseline="0">
                <a:latin typeface="Times New Roman" panose="02020603050405020304" pitchFamily="18" charset="0"/>
              </a:rPr>
              <a:t>Seek out a mentor – an accomplished translator willing to give feedback and help you hone your translation skills</a:t>
            </a:r>
          </a:p>
          <a:p>
            <a:pPr marR="0" lvl="0" rtl="0"/>
            <a:r>
              <a:rPr lang="en-GB" b="0" i="0" u="none" strike="noStrike" baseline="0">
                <a:latin typeface="Times New Roman" panose="02020603050405020304" pitchFamily="18" charset="0"/>
              </a:rPr>
              <a:t>Self-critique your work. Revisit earlier translations and see how you could improve them</a:t>
            </a:r>
          </a:p>
          <a:p>
            <a:pPr marR="0" lvl="0" rtl="0"/>
            <a:r>
              <a:rPr lang="en-GB" b="0" i="0" u="none" strike="noStrike" baseline="0">
                <a:latin typeface="Times New Roman" panose="02020603050405020304" pitchFamily="18" charset="0"/>
              </a:rPr>
              <a:t>Gain experience! Generally, the more you translate the better you’ll get – especially if you’re receiving constructive feedback</a:t>
            </a:r>
          </a:p>
          <a:p>
            <a:pPr marR="0" lvl="0" rtl="0"/>
            <a:r>
              <a:rPr lang="en-GB" b="0" i="0" u="none" strike="noStrike" baseline="0">
                <a:latin typeface="Times New Roman" panose="02020603050405020304" pitchFamily="18" charset="0"/>
              </a:rPr>
              <a:t> </a:t>
            </a:r>
          </a:p>
        </p:txBody>
      </p:sp>
    </p:spTree>
    <p:extLst>
      <p:ext uri="{BB962C8B-B14F-4D97-AF65-F5344CB8AC3E}">
        <p14:creationId xmlns:p14="http://schemas.microsoft.com/office/powerpoint/2010/main" val="39683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9E8EE-4184-4315-8751-3A616497E855}"/>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Tips to handle written translation properly</a:t>
            </a:r>
          </a:p>
        </p:txBody>
      </p:sp>
      <p:sp>
        <p:nvSpPr>
          <p:cNvPr id="3" name="Text Placeholder 2">
            <a:extLst>
              <a:ext uri="{FF2B5EF4-FFF2-40B4-BE49-F238E27FC236}">
                <a16:creationId xmlns:a16="http://schemas.microsoft.com/office/drawing/2014/main" id="{22AFCA52-FF3A-4C20-AC33-3C864B9F43FD}"/>
              </a:ext>
            </a:extLst>
          </p:cNvPr>
          <p:cNvSpPr>
            <a:spLocks noGrp="1"/>
          </p:cNvSpPr>
          <p:nvPr>
            <p:ph type="body" idx="1"/>
          </p:nvPr>
        </p:nvSpPr>
        <p:spPr/>
        <p:txBody>
          <a:bodyPr>
            <a:normAutofit fontScale="85000" lnSpcReduction="10000"/>
          </a:bodyPr>
          <a:lstStyle/>
          <a:p>
            <a:pPr marR="0" lvl="0" rtl="0"/>
            <a:r>
              <a:rPr lang="en-GB" b="0" i="0" u="none" strike="noStrike" baseline="0" dirty="0">
                <a:solidFill>
                  <a:srgbClr val="000000"/>
                </a:solidFill>
                <a:latin typeface="Times New Roman" panose="02020603050405020304" pitchFamily="18" charset="0"/>
              </a:rPr>
              <a:t>The first thing to remember is that translation is the transfer of meaning from one language to another. It is not the transfer of words from language to language. You must translate the meaning of what is being said, rather than do it word-for-word. This is because languages are not just different words. Different languages also have different grammar, different word orders, sometimes even words for which other languages do not have any equivalents. The English spoken by a scientist may have words which a simple farmer cannot even start to imagine. And the farmer is likely to have words for things the technologist never dreamed of.</a:t>
            </a:r>
          </a:p>
          <a:p>
            <a:pPr marR="0" lvl="0" rtl="0"/>
            <a:r>
              <a:rPr lang="en-GB" b="0" i="0" u="none" strike="noStrike" baseline="0" dirty="0">
                <a:latin typeface="Times New Roman" panose="02020603050405020304" pitchFamily="18" charset="0"/>
              </a:rPr>
              <a:t>Translators must be accurate and complete expression of original ideas and content, while not add or delete anything or change the meaning arbitrarily, and should absolutely respect the thinking, perspectives, standpoints and personal feelings reflected in the process of narrative, description and description, while not be relying on personal likes and dislikes to wanton distortion, should keep the original style; Fluent means the translation must be normative, easy to understand.</a:t>
            </a:r>
          </a:p>
        </p:txBody>
      </p:sp>
    </p:spTree>
    <p:extLst>
      <p:ext uri="{BB962C8B-B14F-4D97-AF65-F5344CB8AC3E}">
        <p14:creationId xmlns:p14="http://schemas.microsoft.com/office/powerpoint/2010/main" val="1433265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6DF9-AFD2-4DA7-B840-E54FD61F54A9}"/>
              </a:ext>
            </a:extLst>
          </p:cNvPr>
          <p:cNvSpPr>
            <a:spLocks noGrp="1"/>
          </p:cNvSpPr>
          <p:nvPr>
            <p:ph type="title"/>
          </p:nvPr>
        </p:nvSpPr>
        <p:spPr/>
        <p:txBody>
          <a:bodyPr/>
          <a:lstStyle/>
          <a:p>
            <a:pPr marR="0" rtl="0"/>
            <a:r>
              <a:rPr lang="en-GB" b="0" i="0" u="none" strike="noStrike" baseline="0">
                <a:solidFill>
                  <a:srgbClr val="406AB4"/>
                </a:solidFill>
                <a:latin typeface="Times New Roman" panose="02020603050405020304" pitchFamily="18" charset="0"/>
              </a:rPr>
              <a:t>7. Computing and </a:t>
            </a:r>
            <a:r>
              <a:rPr lang="en-GB" b="0" i="0" u="none" strike="noStrike" baseline="0">
                <a:solidFill>
                  <a:srgbClr val="2F5496"/>
                </a:solidFill>
                <a:latin typeface="Times New Roman" panose="02020603050405020304" pitchFamily="18" charset="0"/>
              </a:rPr>
              <a:t>CAT</a:t>
            </a:r>
            <a:r>
              <a:rPr lang="en-GB" b="0" i="0" u="none" strike="noStrike" baseline="0">
                <a:solidFill>
                  <a:srgbClr val="406AB4"/>
                </a:solidFill>
                <a:latin typeface="Times New Roman" panose="02020603050405020304" pitchFamily="18" charset="0"/>
              </a:rPr>
              <a:t> skills</a:t>
            </a:r>
          </a:p>
        </p:txBody>
      </p:sp>
      <p:sp>
        <p:nvSpPr>
          <p:cNvPr id="3" name="Text Placeholder 2">
            <a:extLst>
              <a:ext uri="{FF2B5EF4-FFF2-40B4-BE49-F238E27FC236}">
                <a16:creationId xmlns:a16="http://schemas.microsoft.com/office/drawing/2014/main" id="{6D0E1490-8F3B-48E9-8BF6-C48FAFE9E991}"/>
              </a:ext>
            </a:extLst>
          </p:cNvPr>
          <p:cNvSpPr>
            <a:spLocks noGrp="1"/>
          </p:cNvSpPr>
          <p:nvPr>
            <p:ph type="body" idx="1"/>
          </p:nvPr>
        </p:nvSpPr>
        <p:spPr/>
        <p:txBody>
          <a:bodyPr/>
          <a:lstStyle/>
          <a:p>
            <a:pPr marR="0" lvl="0" rtl="0"/>
            <a:r>
              <a:rPr lang="en-GB" b="0" i="0" u="none" strike="noStrike" baseline="0" dirty="0">
                <a:latin typeface="Times New Roman" panose="02020603050405020304" pitchFamily="18" charset="0"/>
              </a:rPr>
              <a:t>You’ll need to have good command of commonly used office programs – Word, Excel, PowerPoint, etc</a:t>
            </a:r>
          </a:p>
          <a:p>
            <a:pPr marR="0" lvl="0" rtl="0"/>
            <a:r>
              <a:rPr lang="en-GB" b="0" i="0" u="none" strike="noStrike" baseline="0" dirty="0">
                <a:latin typeface="Times New Roman" panose="02020603050405020304" pitchFamily="18" charset="0"/>
              </a:rPr>
              <a:t>And you should be an expert on your chosen TM software.</a:t>
            </a:r>
          </a:p>
          <a:p>
            <a:pPr marL="0" marR="0" lvl="0" indent="0" rtl="0">
              <a:buNone/>
            </a:pPr>
            <a:r>
              <a:rPr lang="en-GB" b="0" i="0" u="none" strike="noStrike" baseline="0">
                <a:latin typeface="Times New Roman" panose="02020603050405020304" pitchFamily="18" charset="0"/>
              </a:rPr>
              <a:t>                                     Thank you</a:t>
            </a:r>
          </a:p>
        </p:txBody>
      </p:sp>
    </p:spTree>
    <p:extLst>
      <p:ext uri="{BB962C8B-B14F-4D97-AF65-F5344CB8AC3E}">
        <p14:creationId xmlns:p14="http://schemas.microsoft.com/office/powerpoint/2010/main" val="359768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24C21-185F-402F-9505-046C950923C0}"/>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C8D9A0DC-8253-47EB-8FA7-B7543F39D440}"/>
              </a:ext>
            </a:extLst>
          </p:cNvPr>
          <p:cNvSpPr>
            <a:spLocks noGrp="1"/>
          </p:cNvSpPr>
          <p:nvPr>
            <p:ph type="body" idx="1"/>
          </p:nvPr>
        </p:nvSpPr>
        <p:spPr/>
        <p:txBody>
          <a:bodyPr>
            <a:normAutofit lnSpcReduction="10000"/>
          </a:bodyPr>
          <a:lstStyle/>
          <a:p>
            <a:pPr lvl="0"/>
            <a:r>
              <a:rPr lang="en-GB" b="0" i="0" u="none" strike="noStrike" baseline="0" dirty="0">
                <a:latin typeface="Times New Roman" panose="02020603050405020304" pitchFamily="18" charset="0"/>
              </a:rPr>
              <a:t>Successful translators should use the modern languages in a popular style, and do their best to make the translation simple, smooth, fresh and vivid. Regarding to the standard of translation, the British put three principles of translation: The first is “the meaning of the original should be fully transferred to the translation”, the second is “translation must have the original style and stylistic”, the third is ” translation should be as fluent as the original”.</a:t>
            </a:r>
          </a:p>
          <a:p>
            <a:pPr lvl="0"/>
            <a:r>
              <a:rPr lang="en-GB" b="0" i="0" u="none" strike="noStrike" baseline="0" dirty="0">
                <a:latin typeface="Times New Roman" panose="02020603050405020304" pitchFamily="18" charset="0"/>
              </a:rPr>
              <a:t>Professional translations differ from other translators in that they take context into account. They have an interest not only in words, but also – and most importantly - in the MEANING of the message, as well as the field, author, reader, language level, literary and technical aspects, etc.</a:t>
            </a:r>
          </a:p>
          <a:p>
            <a:endParaRPr lang="en-GB" dirty="0"/>
          </a:p>
        </p:txBody>
      </p:sp>
    </p:spTree>
    <p:extLst>
      <p:ext uri="{BB962C8B-B14F-4D97-AF65-F5344CB8AC3E}">
        <p14:creationId xmlns:p14="http://schemas.microsoft.com/office/powerpoint/2010/main" val="373492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DCEE5-74F1-4DCC-88A8-0E412F3FB85C}"/>
              </a:ext>
            </a:extLst>
          </p:cNvPr>
          <p:cNvSpPr>
            <a:spLocks noGrp="1"/>
          </p:cNvSpPr>
          <p:nvPr>
            <p:ph type="title"/>
          </p:nvPr>
        </p:nvSpPr>
        <p:spPr>
          <a:xfrm>
            <a:off x="838200" y="365125"/>
            <a:ext cx="10515600" cy="2092325"/>
          </a:xfrm>
        </p:spPr>
        <p:txBody>
          <a:bodyPr>
            <a:normAutofit fontScale="90000"/>
          </a:bodyPr>
          <a:lstStyle/>
          <a:p>
            <a:pPr marR="0" rtl="0"/>
            <a:r>
              <a:rPr lang="en-GB" b="0" i="0" u="none" strike="noStrike" baseline="0" dirty="0">
                <a:solidFill>
                  <a:srgbClr val="2F5496"/>
                </a:solidFill>
                <a:latin typeface="Times New Roman" panose="02020603050405020304" pitchFamily="18" charset="0"/>
              </a:rPr>
              <a:t>Then, translators should think of how certain expressions are not always translated the way they intend. These ambiguous phrases lose their meaning and can cause confusion. </a:t>
            </a:r>
          </a:p>
        </p:txBody>
      </p:sp>
      <p:sp>
        <p:nvSpPr>
          <p:cNvPr id="3" name="Text Placeholder 2">
            <a:extLst>
              <a:ext uri="{FF2B5EF4-FFF2-40B4-BE49-F238E27FC236}">
                <a16:creationId xmlns:a16="http://schemas.microsoft.com/office/drawing/2014/main" id="{A2059534-A577-43B5-92D8-83B508BC1115}"/>
              </a:ext>
            </a:extLst>
          </p:cNvPr>
          <p:cNvSpPr>
            <a:spLocks noGrp="1"/>
          </p:cNvSpPr>
          <p:nvPr>
            <p:ph type="body" idx="1"/>
          </p:nvPr>
        </p:nvSpPr>
        <p:spPr>
          <a:xfrm>
            <a:off x="838200" y="2647949"/>
            <a:ext cx="10515600" cy="3529013"/>
          </a:xfrm>
        </p:spPr>
        <p:txBody>
          <a:bodyPr/>
          <a:lstStyle/>
          <a:p>
            <a:pPr marR="0" lvl="0" rtl="0"/>
            <a:r>
              <a:rPr lang="en-GB" b="0" i="0" u="none" strike="noStrike" baseline="0" dirty="0">
                <a:latin typeface="Times New Roman" panose="02020603050405020304" pitchFamily="18" charset="0"/>
              </a:rPr>
              <a:t>The critical element of successful translation is often the translated text quality. How well written is your content?</a:t>
            </a:r>
          </a:p>
          <a:p>
            <a:pPr marR="0" lvl="0" rtl="0"/>
            <a:r>
              <a:rPr lang="en-GB" b="0" i="0" u="none" strike="noStrike" baseline="0" dirty="0">
                <a:latin typeface="Times New Roman" panose="02020603050405020304" pitchFamily="18" charset="0"/>
              </a:rPr>
              <a:t>These are some general guidelines you should keep in mind when translating. Keep your sentences simple and direct to increase understanding–and use a style guide for consistency. Because clear, concise, well-constructed sentences improve language translation quality, reduce turnaround time, and cut costs.</a:t>
            </a:r>
          </a:p>
        </p:txBody>
      </p:sp>
    </p:spTree>
    <p:extLst>
      <p:ext uri="{BB962C8B-B14F-4D97-AF65-F5344CB8AC3E}">
        <p14:creationId xmlns:p14="http://schemas.microsoft.com/office/powerpoint/2010/main" val="1142045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576B-33C8-4B62-9252-21E5A0073164}"/>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1. Keep sentences brief</a:t>
            </a:r>
          </a:p>
        </p:txBody>
      </p:sp>
      <p:sp>
        <p:nvSpPr>
          <p:cNvPr id="3" name="Text Placeholder 2">
            <a:extLst>
              <a:ext uri="{FF2B5EF4-FFF2-40B4-BE49-F238E27FC236}">
                <a16:creationId xmlns:a16="http://schemas.microsoft.com/office/drawing/2014/main" id="{5164A88A-C174-45ED-B8CF-FEA7F59254FC}"/>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For increased comprehension and simpler translations, aim for about 20 words or less. And boost readability. I often ask myself, what’s truly important? How can I simplify what I want to say? Reading sentences aloud helps to keep them short and sweet.</a:t>
            </a:r>
          </a:p>
        </p:txBody>
      </p:sp>
    </p:spTree>
    <p:extLst>
      <p:ext uri="{BB962C8B-B14F-4D97-AF65-F5344CB8AC3E}">
        <p14:creationId xmlns:p14="http://schemas.microsoft.com/office/powerpoint/2010/main" val="400597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45926-386F-4A98-BA8B-0A3DE026511A}"/>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2. Use Standard English word order whenever possible</a:t>
            </a:r>
          </a:p>
        </p:txBody>
      </p:sp>
      <p:sp>
        <p:nvSpPr>
          <p:cNvPr id="3" name="Text Placeholder 2">
            <a:extLst>
              <a:ext uri="{FF2B5EF4-FFF2-40B4-BE49-F238E27FC236}">
                <a16:creationId xmlns:a16="http://schemas.microsoft.com/office/drawing/2014/main" id="{A5852BA0-7D8B-4560-B791-324568296FC0}"/>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This generally means a subject, verb, and object with associated modifiers. Ensure correct grammatical structure and proper punctuation.</a:t>
            </a:r>
          </a:p>
          <a:p>
            <a:pPr marR="0" lvl="0" rtl="0"/>
            <a:r>
              <a:rPr lang="en-GB" b="0" i="0" u="none" strike="noStrike" baseline="0">
                <a:latin typeface="Times New Roman" panose="02020603050405020304" pitchFamily="18" charset="0"/>
              </a:rPr>
              <a:t>This includes checking the basics, because mistakes can travel from source language to target languages. Translators often find and flag source errors, but that shouldn’t replace proofreading your source text for spelling and grammar.</a:t>
            </a:r>
          </a:p>
        </p:txBody>
      </p:sp>
    </p:spTree>
    <p:extLst>
      <p:ext uri="{BB962C8B-B14F-4D97-AF65-F5344CB8AC3E}">
        <p14:creationId xmlns:p14="http://schemas.microsoft.com/office/powerpoint/2010/main" val="2004782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D68D-F727-4521-8385-723E6C2D64D4}"/>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3. Avoid long noun strings</a:t>
            </a:r>
          </a:p>
        </p:txBody>
      </p:sp>
      <p:sp>
        <p:nvSpPr>
          <p:cNvPr id="3" name="Text Placeholder 2">
            <a:extLst>
              <a:ext uri="{FF2B5EF4-FFF2-40B4-BE49-F238E27FC236}">
                <a16:creationId xmlns:a16="http://schemas.microsoft.com/office/drawing/2014/main" id="{992822E0-FCF9-4136-9799-B8E7DB795124}"/>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When connecting elements are omitted from noun strings, readers must infer the relationship between the words. If you have to read a sentence several times to understand it, chances are that there will be further complications when it’s translated into multiple languages. When this happens, we tend to see misinterpretations of the meaning–or a translation that appears too literal.</a:t>
            </a:r>
          </a:p>
        </p:txBody>
      </p:sp>
    </p:spTree>
    <p:extLst>
      <p:ext uri="{BB962C8B-B14F-4D97-AF65-F5344CB8AC3E}">
        <p14:creationId xmlns:p14="http://schemas.microsoft.com/office/powerpoint/2010/main" val="3042707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6BF82-84C2-4B4F-A748-55D57DF9F56A}"/>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4. Use just one term to identify a single concept</a:t>
            </a:r>
          </a:p>
        </p:txBody>
      </p:sp>
      <p:sp>
        <p:nvSpPr>
          <p:cNvPr id="3" name="Text Placeholder 2">
            <a:extLst>
              <a:ext uri="{FF2B5EF4-FFF2-40B4-BE49-F238E27FC236}">
                <a16:creationId xmlns:a16="http://schemas.microsoft.com/office/drawing/2014/main" id="{057417E4-C3A4-468D-BC26-EE91DE764D9A}"/>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Synonyms get in the way of clarity. Write the same thing, the same way, every time you write it. Finding different ways to write a single concept will not only affect the overall consistency of translation, but it will also reduce the related translation memory leverage. This can lead to decreased quality, increased cost, and increased turnaround.</a:t>
            </a:r>
          </a:p>
        </p:txBody>
      </p:sp>
    </p:spTree>
    <p:extLst>
      <p:ext uri="{BB962C8B-B14F-4D97-AF65-F5344CB8AC3E}">
        <p14:creationId xmlns:p14="http://schemas.microsoft.com/office/powerpoint/2010/main" val="2802151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685DB-F763-4D1A-B5B0-1CAF6872FFC0}"/>
              </a:ext>
            </a:extLst>
          </p:cNvPr>
          <p:cNvSpPr>
            <a:spLocks noGrp="1"/>
          </p:cNvSpPr>
          <p:nvPr>
            <p:ph type="title"/>
          </p:nvPr>
        </p:nvSpPr>
        <p:spPr/>
        <p:txBody>
          <a:bodyPr/>
          <a:lstStyle/>
          <a:p>
            <a:pPr marR="0" rtl="0"/>
            <a:r>
              <a:rPr lang="en-GB" b="0" i="0" u="none" strike="noStrike" baseline="0">
                <a:solidFill>
                  <a:srgbClr val="2F5496"/>
                </a:solidFill>
                <a:latin typeface="Times New Roman" panose="02020603050405020304" pitchFamily="18" charset="0"/>
              </a:rPr>
              <a:t>5. Use relative pronouns like “that” and “which.”</a:t>
            </a:r>
          </a:p>
        </p:txBody>
      </p:sp>
      <p:sp>
        <p:nvSpPr>
          <p:cNvPr id="3" name="Text Placeholder 2">
            <a:extLst>
              <a:ext uri="{FF2B5EF4-FFF2-40B4-BE49-F238E27FC236}">
                <a16:creationId xmlns:a16="http://schemas.microsoft.com/office/drawing/2014/main" id="{30EB97F3-2F16-49C1-8738-94D5860AF302}"/>
              </a:ext>
            </a:extLst>
          </p:cNvPr>
          <p:cNvSpPr>
            <a:spLocks noGrp="1"/>
          </p:cNvSpPr>
          <p:nvPr>
            <p:ph type="body" idx="1"/>
          </p:nvPr>
        </p:nvSpPr>
        <p:spPr/>
        <p:txBody>
          <a:bodyPr/>
          <a:lstStyle/>
          <a:p>
            <a:pPr marR="0" lvl="0" rtl="0"/>
            <a:r>
              <a:rPr lang="en-GB" b="0" i="0" u="none" strike="noStrike" baseline="0">
                <a:latin typeface="Times New Roman" panose="02020603050405020304" pitchFamily="18" charset="0"/>
              </a:rPr>
              <a:t>Even if you don’t need them, they may improve understanding. “The software that he licensed expires tomorrow” is clearer than “The software he licensed expires tomorrow.” It’s good to check that pronouns have been included rather than assumed.</a:t>
            </a:r>
          </a:p>
        </p:txBody>
      </p:sp>
    </p:spTree>
    <p:extLst>
      <p:ext uri="{BB962C8B-B14F-4D97-AF65-F5344CB8AC3E}">
        <p14:creationId xmlns:p14="http://schemas.microsoft.com/office/powerpoint/2010/main" val="2239451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1621</Words>
  <Application>Microsoft Office PowerPoint</Application>
  <PresentationFormat>Widescreen</PresentationFormat>
  <Paragraphs>90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Advanced written translation</vt:lpstr>
      <vt:lpstr>Tips to handle written translation properly</vt:lpstr>
      <vt:lpstr>PowerPoint Presentation</vt:lpstr>
      <vt:lpstr>Then, translators should think of how certain expressions are not always translated the way they intend. These ambiguous phrases lose their meaning and can cause confusion. </vt:lpstr>
      <vt:lpstr>1. Keep sentences brief</vt:lpstr>
      <vt:lpstr>2. Use Standard English word order whenever possible</vt:lpstr>
      <vt:lpstr>3. Avoid long noun strings</vt:lpstr>
      <vt:lpstr>4. Use just one term to identify a single concept</vt:lpstr>
      <vt:lpstr>5. Use relative pronouns like “that” and “which.”</vt:lpstr>
      <vt:lpstr>6. Avoid phrasal verbs (containing a verb form with one or more articles)</vt:lpstr>
      <vt:lpstr>7. Make sure it fits</vt:lpstr>
      <vt:lpstr>Communication and preparation are key</vt:lpstr>
      <vt:lpstr>These are the basic translator skills you need to handle written translation as a professional translator.</vt:lpstr>
      <vt:lpstr>1. Advanced language knowledge</vt:lpstr>
      <vt:lpstr>2. Excellent writing skills</vt:lpstr>
      <vt:lpstr>3. In-depth cultural knowledge</vt:lpstr>
      <vt:lpstr>4. Sound research skills</vt:lpstr>
      <vt:lpstr>5. Best practice translation and review processes</vt:lpstr>
      <vt:lpstr>6. Sound translation judgement</vt:lpstr>
      <vt:lpstr>7. Computing and CAT skills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Ahmed_has</dc:creator>
  <cp:lastModifiedBy>Ahmed_has</cp:lastModifiedBy>
  <cp:revision>5</cp:revision>
  <dcterms:created xsi:type="dcterms:W3CDTF">2020-03-30T21:33:01Z</dcterms:created>
  <dcterms:modified xsi:type="dcterms:W3CDTF">2020-03-30T21:37:55Z</dcterms:modified>
</cp:coreProperties>
</file>